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5"/>
    <p:sldMasterId id="214748366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y="5143500" cx="9144000"/>
  <p:notesSz cx="6858000" cy="9144000"/>
  <p:embeddedFontLst>
    <p:embeddedFont>
      <p:font typeface="Quattrocento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3EFA884-E5BF-4A78-92D0-25BBBE7FA1C2}">
  <a:tblStyle styleId="{03EFA884-E5BF-4A78-92D0-25BBBE7FA1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QuattrocentoSans-bold.fntdata"/><Relationship Id="rId25" Type="http://schemas.openxmlformats.org/officeDocument/2006/relationships/font" Target="fonts/QuattrocentoSans-regular.fntdata"/><Relationship Id="rId28" Type="http://schemas.openxmlformats.org/officeDocument/2006/relationships/font" Target="fonts/QuattrocentoSans-boldItalic.fntdata"/><Relationship Id="rId27" Type="http://schemas.openxmlformats.org/officeDocument/2006/relationships/font" Target="fonts/QuattrocentoSans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450a8bf5ca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g1450a8bf5ca_2_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5daaa90f17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5daaa90f17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5daaa90f17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5daaa90f17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5daaa90f17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5daaa90f17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5b3d1dc46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5b3d1dc46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5b3d1dc46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5b3d1dc46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5daaa90f17_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5daaa90f17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5b3d1dc46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5b3d1dc46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450a8bf5c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450a8bf5c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5daaa90f1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5daaa90f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5daaa90f1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5daaa90f1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5daaa90f1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5daaa90f1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5daaa90f1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5daaa90f1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5daaa90f1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5daaa90f1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5daaa90f1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5daaa90f1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5daaa90f17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5daaa90f17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5daaa90f17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5daaa90f17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-2117"/>
            <a:ext cx="9140240" cy="5145617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type="ctrTitle"/>
          </p:nvPr>
        </p:nvSpPr>
        <p:spPr>
          <a:xfrm>
            <a:off x="1941395" y="1719252"/>
            <a:ext cx="6858000" cy="85144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300"/>
              <a:buFont typeface="Quattrocento Sans"/>
              <a:buNone/>
              <a:defRPr b="1" sz="3300">
                <a:solidFill>
                  <a:srgbClr val="1E4E7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1941395" y="2681057"/>
            <a:ext cx="6858000" cy="47157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-2117"/>
            <a:ext cx="9144001" cy="514773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 txBox="1"/>
          <p:nvPr>
            <p:ph type="title"/>
          </p:nvPr>
        </p:nvSpPr>
        <p:spPr>
          <a:xfrm>
            <a:off x="628650" y="143302"/>
            <a:ext cx="7886700" cy="59367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700"/>
              <a:buFont typeface="Quattrocento Sans"/>
              <a:buNone/>
              <a:defRPr b="1" sz="2700">
                <a:solidFill>
                  <a:srgbClr val="1E4E7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628650" y="882399"/>
            <a:ext cx="7886700" cy="375032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-2117"/>
            <a:ext cx="9276605" cy="522238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6"/>
          <p:cNvSpPr txBox="1"/>
          <p:nvPr>
            <p:ph type="title"/>
          </p:nvPr>
        </p:nvSpPr>
        <p:spPr>
          <a:xfrm>
            <a:off x="628650" y="1111601"/>
            <a:ext cx="7886700" cy="40330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400"/>
              <a:buFont typeface="Quattrocento Sans"/>
              <a:buNone/>
              <a:defRPr b="1" sz="2400">
                <a:solidFill>
                  <a:srgbClr val="1E4E7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628650" y="1668440"/>
            <a:ext cx="7886700" cy="302980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-2117"/>
            <a:ext cx="9140240" cy="5145617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7"/>
          <p:cNvSpPr txBox="1"/>
          <p:nvPr>
            <p:ph type="title"/>
          </p:nvPr>
        </p:nvSpPr>
        <p:spPr>
          <a:xfrm>
            <a:off x="626769" y="2272307"/>
            <a:ext cx="7886700" cy="59677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3300"/>
              <a:buFont typeface="Quattrocento Sans"/>
              <a:buNone/>
              <a:defRPr b="1" sz="3300">
                <a:solidFill>
                  <a:srgbClr val="1E4E7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-2117"/>
            <a:ext cx="9144001" cy="514773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8"/>
          <p:cNvSpPr txBox="1"/>
          <p:nvPr>
            <p:ph idx="1" type="body"/>
          </p:nvPr>
        </p:nvSpPr>
        <p:spPr>
          <a:xfrm>
            <a:off x="628650" y="882399"/>
            <a:ext cx="3886200" cy="375032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2" type="body"/>
          </p:nvPr>
        </p:nvSpPr>
        <p:spPr>
          <a:xfrm>
            <a:off x="4629150" y="882399"/>
            <a:ext cx="3886200" cy="375032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type="title"/>
          </p:nvPr>
        </p:nvSpPr>
        <p:spPr>
          <a:xfrm>
            <a:off x="628650" y="143302"/>
            <a:ext cx="7886700" cy="59367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700"/>
              <a:buFont typeface="Quattrocento Sans"/>
              <a:buNone/>
              <a:defRPr b="1" sz="2700">
                <a:solidFill>
                  <a:srgbClr val="1E4E7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-2117"/>
            <a:ext cx="9276605" cy="522238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628650" y="1678675"/>
            <a:ext cx="3886200" cy="29540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2" type="body"/>
          </p:nvPr>
        </p:nvSpPr>
        <p:spPr>
          <a:xfrm>
            <a:off x="4629150" y="1678675"/>
            <a:ext cx="3886200" cy="29540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0" name="Google Shape;80;p19"/>
          <p:cNvSpPr txBox="1"/>
          <p:nvPr>
            <p:ph type="title"/>
          </p:nvPr>
        </p:nvSpPr>
        <p:spPr>
          <a:xfrm>
            <a:off x="628650" y="1044055"/>
            <a:ext cx="7886700" cy="48108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700"/>
              <a:buFont typeface="Quattrocento Sans"/>
              <a:buNone/>
              <a:defRPr b="1" sz="2700">
                <a:solidFill>
                  <a:srgbClr val="1E4E7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628650" y="273844"/>
            <a:ext cx="7886700" cy="657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2700"/>
              <a:buFont typeface="Quattrocento Sans"/>
              <a:buNone/>
              <a:defRPr b="1" sz="2700">
                <a:solidFill>
                  <a:srgbClr val="1E4E7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colab.research.google.com/drive/1e1K2k2WiNAKB5v8pyThyfnFoP0IDxHmV?usp=sharing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gif"/><Relationship Id="rId4" Type="http://schemas.openxmlformats.org/officeDocument/2006/relationships/image" Target="../media/image3.png"/><Relationship Id="rId5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/>
          <p:nvPr>
            <p:ph type="ctrTitle"/>
          </p:nvPr>
        </p:nvSpPr>
        <p:spPr>
          <a:xfrm>
            <a:off x="1941395" y="1719252"/>
            <a:ext cx="6858000" cy="85144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ct val="100000"/>
              <a:buFont typeface="Quattrocento Sans"/>
              <a:buNone/>
            </a:pPr>
            <a:r>
              <a:rPr lang="id"/>
              <a:t>Presentasi Hasil Tuning PID dengan IPSO dan ZN1</a:t>
            </a:r>
            <a:endParaRPr/>
          </a:p>
        </p:txBody>
      </p:sp>
      <p:sp>
        <p:nvSpPr>
          <p:cNvPr id="88" name="Google Shape;88;p21"/>
          <p:cNvSpPr txBox="1"/>
          <p:nvPr>
            <p:ph idx="1" type="subTitle"/>
          </p:nvPr>
        </p:nvSpPr>
        <p:spPr>
          <a:xfrm>
            <a:off x="1941400" y="2681051"/>
            <a:ext cx="68580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id"/>
              <a:t>Anggota:</a:t>
            </a:r>
            <a:endParaRPr b="1"/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id"/>
              <a:t>Nanda Riangga Damanik (19/442385/PA/19134)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id"/>
              <a:t>Gabriel Possenti (19/442374/PA/19123)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id"/>
              <a:t>Azis Sofyan Prasetyo (19/42366/PA/19115)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id"/>
              <a:t>Ivander Achmad W. (19/442377/PA/19126)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/>
          <p:nvPr>
            <p:ph type="title"/>
          </p:nvPr>
        </p:nvSpPr>
        <p:spPr>
          <a:xfrm>
            <a:off x="298350" y="143300"/>
            <a:ext cx="6862500" cy="107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3200">
                <a:solidFill>
                  <a:srgbClr val="1F4E79"/>
                </a:solidFill>
                <a:latin typeface="Arial"/>
                <a:ea typeface="Arial"/>
                <a:cs typeface="Arial"/>
                <a:sym typeface="Arial"/>
              </a:rPr>
              <a:t>Tangent Line </a:t>
            </a:r>
            <a:r>
              <a:rPr lang="id" sz="3200">
                <a:solidFill>
                  <a:srgbClr val="1F4E79"/>
                </a:solidFill>
                <a:latin typeface="Arial"/>
                <a:ea typeface="Arial"/>
                <a:cs typeface="Arial"/>
                <a:sym typeface="Arial"/>
              </a:rPr>
              <a:t>Ziegler Nichols 1</a:t>
            </a:r>
            <a:endParaRPr sz="2300"/>
          </a:p>
        </p:txBody>
      </p:sp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7799" y="1215200"/>
            <a:ext cx="3722575" cy="33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/>
          <p:nvPr>
            <p:ph type="title"/>
          </p:nvPr>
        </p:nvSpPr>
        <p:spPr>
          <a:xfrm>
            <a:off x="298350" y="143300"/>
            <a:ext cx="6862500" cy="107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3200">
                <a:solidFill>
                  <a:srgbClr val="1F4E79"/>
                </a:solidFill>
                <a:latin typeface="Arial"/>
                <a:ea typeface="Arial"/>
                <a:cs typeface="Arial"/>
                <a:sym typeface="Arial"/>
              </a:rPr>
              <a:t>Step Response dan Impulse Response Ziegler Nichols 1</a:t>
            </a:r>
            <a:endParaRPr sz="2300"/>
          </a:p>
        </p:txBody>
      </p:sp>
      <p:pic>
        <p:nvPicPr>
          <p:cNvPr id="162" name="Google Shape;1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525" y="1167050"/>
            <a:ext cx="3889600" cy="352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8875" y="1167050"/>
            <a:ext cx="3949423" cy="352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>
            <p:ph type="title"/>
          </p:nvPr>
        </p:nvSpPr>
        <p:spPr>
          <a:xfrm>
            <a:off x="298350" y="143300"/>
            <a:ext cx="6862500" cy="107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3200">
                <a:solidFill>
                  <a:srgbClr val="1F4E79"/>
                </a:solidFill>
                <a:latin typeface="Arial"/>
                <a:ea typeface="Arial"/>
                <a:cs typeface="Arial"/>
                <a:sym typeface="Arial"/>
              </a:rPr>
              <a:t>Ramp Response</a:t>
            </a:r>
            <a:r>
              <a:rPr lang="id" sz="3200">
                <a:solidFill>
                  <a:srgbClr val="1F4E79"/>
                </a:solidFill>
                <a:latin typeface="Arial"/>
                <a:ea typeface="Arial"/>
                <a:cs typeface="Arial"/>
                <a:sym typeface="Arial"/>
              </a:rPr>
              <a:t> dan Acceleration Response Ziegler Nichols 1</a:t>
            </a:r>
            <a:endParaRPr sz="2300"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500" y="1215200"/>
            <a:ext cx="3818800" cy="343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70913"/>
            <a:ext cx="3939725" cy="35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/>
          <p:nvPr>
            <p:ph type="title"/>
          </p:nvPr>
        </p:nvSpPr>
        <p:spPr>
          <a:xfrm>
            <a:off x="298350" y="143300"/>
            <a:ext cx="6862500" cy="107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3200">
                <a:solidFill>
                  <a:srgbClr val="1F4E79"/>
                </a:solidFill>
                <a:latin typeface="Arial"/>
                <a:ea typeface="Arial"/>
                <a:cs typeface="Arial"/>
                <a:sym typeface="Arial"/>
              </a:rPr>
              <a:t>Tanpa Tuning vs IPSO vs ZN1</a:t>
            </a:r>
            <a:endParaRPr sz="2300"/>
          </a:p>
        </p:txBody>
      </p:sp>
      <p:pic>
        <p:nvPicPr>
          <p:cNvPr id="176" name="Google Shape;1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7600"/>
            <a:ext cx="4267201" cy="322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1" y="1367600"/>
            <a:ext cx="4419599" cy="3313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title"/>
          </p:nvPr>
        </p:nvSpPr>
        <p:spPr>
          <a:xfrm>
            <a:off x="298350" y="143300"/>
            <a:ext cx="6862500" cy="1071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3200">
                <a:solidFill>
                  <a:srgbClr val="1F4E79"/>
                </a:solidFill>
                <a:latin typeface="Arial"/>
                <a:ea typeface="Arial"/>
                <a:cs typeface="Arial"/>
                <a:sym typeface="Arial"/>
              </a:rPr>
              <a:t>Tanpa Tuning vs </a:t>
            </a:r>
            <a:r>
              <a:rPr lang="id" sz="3200">
                <a:solidFill>
                  <a:srgbClr val="1F4E79"/>
                </a:solidFill>
                <a:latin typeface="Arial"/>
                <a:ea typeface="Arial"/>
                <a:cs typeface="Arial"/>
                <a:sym typeface="Arial"/>
              </a:rPr>
              <a:t>IPSO vs ZN1</a:t>
            </a:r>
            <a:endParaRPr sz="2300"/>
          </a:p>
        </p:txBody>
      </p:sp>
      <p:pic>
        <p:nvPicPr>
          <p:cNvPr id="183" name="Google Shape;18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375" y="1392175"/>
            <a:ext cx="4232625" cy="31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367600"/>
            <a:ext cx="4267200" cy="3215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/>
          <p:nvPr>
            <p:ph type="title"/>
          </p:nvPr>
        </p:nvSpPr>
        <p:spPr>
          <a:xfrm>
            <a:off x="298350" y="143300"/>
            <a:ext cx="6862500" cy="846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3200">
                <a:solidFill>
                  <a:srgbClr val="1F4E79"/>
                </a:solidFill>
                <a:latin typeface="Arial"/>
                <a:ea typeface="Arial"/>
                <a:cs typeface="Arial"/>
                <a:sym typeface="Arial"/>
              </a:rPr>
              <a:t>Tanpa Tuning vs IPSO vs ZN1</a:t>
            </a:r>
            <a:endParaRPr sz="2300"/>
          </a:p>
        </p:txBody>
      </p:sp>
      <p:graphicFrame>
        <p:nvGraphicFramePr>
          <p:cNvPr id="190" name="Google Shape;190;p35"/>
          <p:cNvGraphicFramePr/>
          <p:nvPr/>
        </p:nvGraphicFramePr>
        <p:xfrm>
          <a:off x="1092263" y="8749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{03EFA884-E5BF-4A78-92D0-25BBBE7FA1C2}</a:tableStyleId>
              </a:tblPr>
              <a:tblGrid>
                <a:gridCol w="1308800"/>
                <a:gridCol w="1883550"/>
                <a:gridCol w="1883550"/>
                <a:gridCol w="1883550"/>
              </a:tblGrid>
              <a:tr h="316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900"/>
                        <a:t>Param</a:t>
                      </a:r>
                      <a:endParaRPr b="1" sz="9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900"/>
                        <a:t>Sebelum Tuning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900"/>
                        <a:t>Setelah Tuning (PSO-PID)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900">
                          <a:solidFill>
                            <a:schemeClr val="dk1"/>
                          </a:solidFill>
                        </a:rPr>
                        <a:t>Setelah Tuning (ZN1-PID)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6FA8DC"/>
                    </a:solidFill>
                  </a:tcPr>
                </a:tc>
              </a:tr>
              <a:tr h="30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900"/>
                        <a:t>Rise Time</a:t>
                      </a:r>
                      <a:endParaRPr b="1" sz="9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900"/>
                        <a:t>1.0161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900"/>
                        <a:t>9.5287e-04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900"/>
                        <a:t>0.0676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0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900"/>
                        <a:t>Settling Time</a:t>
                      </a:r>
                      <a:endParaRPr b="1" sz="9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900"/>
                        <a:t>1.8471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900"/>
                        <a:t>0.0012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900"/>
                        <a:t>0.8486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0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900"/>
                        <a:t>Settling Min</a:t>
                      </a:r>
                      <a:endParaRPr sz="9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900"/>
                        <a:t>0.0819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900"/>
                        <a:t>0.9949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900"/>
                        <a:t>0.8129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0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900"/>
                        <a:t>Settling Max</a:t>
                      </a:r>
                      <a:endParaRPr sz="9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900"/>
                        <a:t>0.0907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900"/>
                        <a:t>0.9976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900"/>
                        <a:t>1.4349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0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900"/>
                        <a:t>Overshoot</a:t>
                      </a:r>
                      <a:endParaRPr b="1" sz="9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900"/>
                        <a:t>0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900"/>
                        <a:t>0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900"/>
                        <a:t>43.4944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0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900"/>
                        <a:t>Undershoot</a:t>
                      </a:r>
                      <a:endParaRPr sz="9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900"/>
                        <a:t>0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900"/>
                        <a:t>0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900"/>
                        <a:t>0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0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900"/>
                        <a:t>Peak</a:t>
                      </a:r>
                      <a:endParaRPr sz="9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900"/>
                        <a:t>0.0907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900"/>
                        <a:t>0.9976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900"/>
                        <a:t>1.4349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0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900"/>
                        <a:t>Peak Time</a:t>
                      </a:r>
                      <a:endParaRPr sz="9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900"/>
                        <a:t>3.0168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900"/>
                        <a:t>0.0036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900"/>
                        <a:t>0.17391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16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900"/>
                        <a:t>Steady-State-Error</a:t>
                      </a:r>
                      <a:endParaRPr b="1" sz="9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900"/>
                        <a:t>0.9095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900"/>
                        <a:t>0.0024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900"/>
                        <a:t>-0.0021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16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900"/>
                        <a:t>Delay Time</a:t>
                      </a:r>
                      <a:endParaRPr b="1" sz="9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900"/>
                        <a:t>0.456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900"/>
                        <a:t>0.000595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900"/>
                        <a:t>0.0444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16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900"/>
                        <a:t>Required Time</a:t>
                      </a:r>
                      <a:endParaRPr b="1" sz="9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900">
                          <a:solidFill>
                            <a:schemeClr val="dk1"/>
                          </a:solidFill>
                        </a:rPr>
                        <a:t>18.701024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9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d" sz="900">
                          <a:solidFill>
                            <a:schemeClr val="dk1"/>
                          </a:solidFill>
                        </a:rPr>
                        <a:t>0.455767</a:t>
                      </a:r>
                      <a:endParaRPr b="1"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 txBox="1"/>
          <p:nvPr>
            <p:ph type="title"/>
          </p:nvPr>
        </p:nvSpPr>
        <p:spPr>
          <a:xfrm>
            <a:off x="628650" y="143302"/>
            <a:ext cx="7886700" cy="593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Program pada Python</a:t>
            </a:r>
            <a:endParaRPr/>
          </a:p>
        </p:txBody>
      </p:sp>
      <p:sp>
        <p:nvSpPr>
          <p:cNvPr id="196" name="Google Shape;196;p36"/>
          <p:cNvSpPr txBox="1"/>
          <p:nvPr>
            <p:ph idx="1" type="body"/>
          </p:nvPr>
        </p:nvSpPr>
        <p:spPr>
          <a:xfrm>
            <a:off x="628650" y="3572849"/>
            <a:ext cx="7886700" cy="1059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3"/>
              </a:rPr>
              <a:t>https://colab.research.google.com/drive/1e1K2k2WiNAKB5v8pyThyfnFoP0IDxHmV?usp=sharing</a:t>
            </a:r>
            <a:r>
              <a:rPr lang="id"/>
              <a:t> </a:t>
            </a:r>
            <a:endParaRPr/>
          </a:p>
        </p:txBody>
      </p:sp>
      <p:pic>
        <p:nvPicPr>
          <p:cNvPr id="197" name="Google Shape;19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50" y="907152"/>
            <a:ext cx="3695700" cy="249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1175" y="889402"/>
            <a:ext cx="3569910" cy="2531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 txBox="1"/>
          <p:nvPr>
            <p:ph type="title"/>
          </p:nvPr>
        </p:nvSpPr>
        <p:spPr>
          <a:xfrm>
            <a:off x="626769" y="2272307"/>
            <a:ext cx="7886700" cy="596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Matur Suwun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/>
          <p:nvPr>
            <p:ph type="title"/>
          </p:nvPr>
        </p:nvSpPr>
        <p:spPr>
          <a:xfrm>
            <a:off x="628650" y="143302"/>
            <a:ext cx="7886700" cy="593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PSO</a:t>
            </a:r>
            <a:endParaRPr/>
          </a:p>
        </p:txBody>
      </p:sp>
      <p:sp>
        <p:nvSpPr>
          <p:cNvPr id="94" name="Google Shape;94;p22"/>
          <p:cNvSpPr txBox="1"/>
          <p:nvPr>
            <p:ph idx="1" type="body"/>
          </p:nvPr>
        </p:nvSpPr>
        <p:spPr>
          <a:xfrm>
            <a:off x="628650" y="830350"/>
            <a:ext cx="4076700" cy="332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just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i="1" lang="id" sz="1900"/>
              <a:t>Particle Swarm Optimization (PSO)</a:t>
            </a:r>
            <a:r>
              <a:rPr b="1" lang="id" sz="1900"/>
              <a:t> </a:t>
            </a:r>
            <a:r>
              <a:rPr lang="id" sz="1900"/>
              <a:t>adalah metode optimisasi pencarian solusi dengan mengoptimalkan fungsi </a:t>
            </a:r>
            <a:r>
              <a:rPr i="1" lang="id" sz="1900"/>
              <a:t>fitness</a:t>
            </a:r>
            <a:endParaRPr i="1" sz="1900"/>
          </a:p>
          <a:p>
            <a:pPr indent="0" lvl="0" marL="0" rtl="0" algn="just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just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i="1" lang="id" sz="1900"/>
              <a:t>Update velocity particle</a:t>
            </a:r>
            <a:r>
              <a:rPr lang="id" sz="1900"/>
              <a:t>:</a:t>
            </a:r>
            <a:endParaRPr sz="1900"/>
          </a:p>
          <a:p>
            <a:pPr indent="0" lvl="0" marL="0" rtl="0" algn="just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just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just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i="1" lang="id" sz="1900"/>
              <a:t>Update position particle</a:t>
            </a:r>
            <a:r>
              <a:rPr lang="id" sz="1900"/>
              <a:t>:</a:t>
            </a:r>
            <a:endParaRPr sz="1900"/>
          </a:p>
          <a:p>
            <a:pPr indent="0" lvl="0" marL="0" rtl="0" algn="just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95" name="Google Shape;9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1150" y="1164800"/>
            <a:ext cx="3574200" cy="268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051" y="2622996"/>
            <a:ext cx="3825450" cy="39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3850" y="3557117"/>
            <a:ext cx="1656700" cy="46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/>
          <p:nvPr>
            <p:ph type="title"/>
          </p:nvPr>
        </p:nvSpPr>
        <p:spPr>
          <a:xfrm>
            <a:off x="628650" y="143302"/>
            <a:ext cx="7886700" cy="593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</a:t>
            </a:r>
            <a:r>
              <a:rPr lang="id"/>
              <a:t>PSO</a:t>
            </a:r>
            <a:endParaRPr/>
          </a:p>
        </p:txBody>
      </p:sp>
      <p:sp>
        <p:nvSpPr>
          <p:cNvPr id="103" name="Google Shape;103;p23"/>
          <p:cNvSpPr txBox="1"/>
          <p:nvPr>
            <p:ph idx="1" type="body"/>
          </p:nvPr>
        </p:nvSpPr>
        <p:spPr>
          <a:xfrm>
            <a:off x="4438650" y="818825"/>
            <a:ext cx="4076700" cy="332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just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i="1" lang="id" sz="1900"/>
              <a:t>Improved P</a:t>
            </a:r>
            <a:r>
              <a:rPr b="1" i="1" lang="id" sz="1900"/>
              <a:t>article Swarm Optimization (IPSO)</a:t>
            </a:r>
            <a:r>
              <a:rPr lang="id" sz="1900"/>
              <a:t> adalah pengembangan PSO dengan membuat koefisien pembaharuan menjadi adaptif.</a:t>
            </a:r>
            <a:endParaRPr sz="1900"/>
          </a:p>
          <a:p>
            <a:pPr indent="0" lvl="0" marL="0" rtl="0" algn="just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i="1" lang="id" sz="1900"/>
              <a:t>Adaptive mutation strategy</a:t>
            </a:r>
            <a:r>
              <a:rPr lang="id" sz="1900"/>
              <a:t>:</a:t>
            </a:r>
            <a:endParaRPr sz="1900"/>
          </a:p>
          <a:p>
            <a:pPr indent="0" lvl="0" marL="0" rtl="0" algn="just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just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just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i="1" sz="1900"/>
          </a:p>
          <a:p>
            <a:pPr indent="0" lvl="0" marL="0" rtl="0" algn="just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i="1" lang="id" sz="1900"/>
              <a:t>Social acceleration coefficient</a:t>
            </a:r>
            <a:r>
              <a:rPr lang="id" sz="1900"/>
              <a:t>:</a:t>
            </a:r>
            <a:endParaRPr sz="1900"/>
          </a:p>
          <a:p>
            <a:pPr indent="0" lvl="0" marL="0" rtl="0" algn="just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5412" y="2134225"/>
            <a:ext cx="2183175" cy="3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1744" y="2477400"/>
            <a:ext cx="2070518" cy="5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5069" y="3546425"/>
            <a:ext cx="3403870" cy="5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225" y="1132138"/>
            <a:ext cx="2877400" cy="234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3"/>
          <p:cNvSpPr txBox="1"/>
          <p:nvPr/>
        </p:nvSpPr>
        <p:spPr>
          <a:xfrm>
            <a:off x="530925" y="3479500"/>
            <a:ext cx="348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d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(IoD swarms collision avoidance via improved particle swarm optimization, Ahmed</a:t>
            </a:r>
            <a:r>
              <a:rPr lang="id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2020)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 txBox="1"/>
          <p:nvPr>
            <p:ph type="title"/>
          </p:nvPr>
        </p:nvSpPr>
        <p:spPr>
          <a:xfrm>
            <a:off x="628650" y="143302"/>
            <a:ext cx="7886700" cy="593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Tuning PID dengan IPSO</a:t>
            </a:r>
            <a:endParaRPr/>
          </a:p>
        </p:txBody>
      </p:sp>
      <p:sp>
        <p:nvSpPr>
          <p:cNvPr id="114" name="Google Shape;114;p24"/>
          <p:cNvSpPr txBox="1"/>
          <p:nvPr>
            <p:ph idx="1" type="body"/>
          </p:nvPr>
        </p:nvSpPr>
        <p:spPr>
          <a:xfrm>
            <a:off x="628650" y="818825"/>
            <a:ext cx="7886700" cy="3321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id" sz="1900"/>
              <a:t>Tuning PID dengan IPSO (</a:t>
            </a:r>
            <a:r>
              <a:rPr i="1" lang="id" sz="1900"/>
              <a:t>Improved-PSO)</a:t>
            </a:r>
            <a:r>
              <a:rPr lang="id" sz="1900"/>
              <a:t> memiliki karakteristik:</a:t>
            </a:r>
            <a:endParaRPr sz="1900"/>
          </a:p>
          <a:p>
            <a:pPr indent="-349250" lvl="0" marL="4572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lang="id" sz="1900"/>
              <a:t>“</a:t>
            </a:r>
            <a:r>
              <a:rPr i="1" lang="id" sz="1900"/>
              <a:t>Position</a:t>
            </a:r>
            <a:r>
              <a:rPr lang="id" sz="1900"/>
              <a:t>” dalam partikel adalah Kp, Ki, dan Kd (</a:t>
            </a:r>
            <a:r>
              <a:rPr i="1" lang="id" sz="1900"/>
              <a:t>decision variable)</a:t>
            </a:r>
            <a:r>
              <a:rPr lang="id" sz="1900"/>
              <a:t>;</a:t>
            </a:r>
            <a:endParaRPr sz="1900"/>
          </a:p>
          <a:p>
            <a:pPr indent="-3492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id" sz="1900"/>
              <a:t>Setiap </a:t>
            </a:r>
            <a:r>
              <a:rPr i="1" lang="id" sz="1900"/>
              <a:t>update</a:t>
            </a:r>
            <a:r>
              <a:rPr lang="id" sz="1900"/>
              <a:t> partikel, </a:t>
            </a:r>
            <a:r>
              <a:rPr i="1" lang="id" sz="1900"/>
              <a:t>personalBest</a:t>
            </a:r>
            <a:r>
              <a:rPr lang="id" sz="1900"/>
              <a:t> diperbaharui juga;</a:t>
            </a:r>
            <a:endParaRPr sz="1900"/>
          </a:p>
          <a:p>
            <a:pPr indent="-3492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id" sz="1900"/>
              <a:t>Setiap episode, </a:t>
            </a:r>
            <a:r>
              <a:rPr i="1" lang="id" sz="1900"/>
              <a:t>globalBest </a:t>
            </a:r>
            <a:r>
              <a:rPr lang="id" sz="1900"/>
              <a:t>diperbaharui</a:t>
            </a:r>
            <a:endParaRPr sz="1900"/>
          </a:p>
          <a:p>
            <a:pPr indent="-34925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id" sz="1900"/>
              <a:t>Nilai Kp, Ki, dan Kd diperbaharui sesuai globalBest</a:t>
            </a:r>
            <a:endParaRPr sz="1900"/>
          </a:p>
          <a:p>
            <a:pPr indent="-3492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id" sz="1900"/>
              <a:t>Fungsi </a:t>
            </a:r>
            <a:r>
              <a:rPr i="1" lang="id" sz="1900"/>
              <a:t>fitness</a:t>
            </a:r>
            <a:r>
              <a:rPr lang="id" sz="1900"/>
              <a:t> yang digunakan adalah ITAE (</a:t>
            </a:r>
            <a:r>
              <a:rPr i="1" lang="id" sz="1900"/>
              <a:t>Integral of Time and Absolute Error)</a:t>
            </a:r>
            <a:endParaRPr sz="1900"/>
          </a:p>
          <a:p>
            <a:pPr indent="0" lvl="0" marL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15" name="Google Shape;11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3198" y="2979953"/>
            <a:ext cx="2077625" cy="82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 txBox="1"/>
          <p:nvPr>
            <p:ph type="title"/>
          </p:nvPr>
        </p:nvSpPr>
        <p:spPr>
          <a:xfrm>
            <a:off x="628650" y="143302"/>
            <a:ext cx="7886700" cy="593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Inisialisasi</a:t>
            </a:r>
            <a:endParaRPr/>
          </a:p>
        </p:txBody>
      </p:sp>
      <p:sp>
        <p:nvSpPr>
          <p:cNvPr id="121" name="Google Shape;121;p25"/>
          <p:cNvSpPr txBox="1"/>
          <p:nvPr>
            <p:ph idx="1" type="body"/>
          </p:nvPr>
        </p:nvSpPr>
        <p:spPr>
          <a:xfrm>
            <a:off x="628650" y="818825"/>
            <a:ext cx="7886700" cy="3845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id" sz="1900"/>
              <a:t>Inisialisasi Fungsi Transfer</a:t>
            </a:r>
            <a:endParaRPr sz="1900"/>
          </a:p>
          <a:p>
            <a:pPr indent="0" lvl="0" marL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id" sz="1900"/>
              <a:t>Inisialisasi Konstanta </a:t>
            </a:r>
            <a:r>
              <a:rPr i="1" lang="id" sz="1900"/>
              <a:t>Tuning</a:t>
            </a:r>
            <a:endParaRPr i="1" sz="1900"/>
          </a:p>
        </p:txBody>
      </p:sp>
      <p:pic>
        <p:nvPicPr>
          <p:cNvPr id="122" name="Google Shape;12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775" y="2758988"/>
            <a:ext cx="4800600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775" y="1211013"/>
            <a:ext cx="971550" cy="12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5413" y="1347950"/>
            <a:ext cx="3362325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/>
          <p:nvPr>
            <p:ph type="title"/>
          </p:nvPr>
        </p:nvSpPr>
        <p:spPr>
          <a:xfrm>
            <a:off x="628650" y="143302"/>
            <a:ext cx="7886700" cy="593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Hasil </a:t>
            </a:r>
            <a:r>
              <a:rPr i="1" lang="id"/>
              <a:t>Tuning</a:t>
            </a:r>
            <a:endParaRPr i="1"/>
          </a:p>
        </p:txBody>
      </p:sp>
      <p:sp>
        <p:nvSpPr>
          <p:cNvPr id="130" name="Google Shape;130;p26"/>
          <p:cNvSpPr txBox="1"/>
          <p:nvPr>
            <p:ph idx="1" type="body"/>
          </p:nvPr>
        </p:nvSpPr>
        <p:spPr>
          <a:xfrm>
            <a:off x="689900" y="818825"/>
            <a:ext cx="7886700" cy="3845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id" sz="1800"/>
              <a:t>Proses </a:t>
            </a:r>
            <a:r>
              <a:rPr i="1" lang="id" sz="1800"/>
              <a:t>Tuning </a:t>
            </a:r>
            <a:r>
              <a:rPr lang="id" sz="1800"/>
              <a:t>berjalan selama </a:t>
            </a:r>
            <a:r>
              <a:rPr b="1" i="1" lang="id" sz="1800"/>
              <a:t>18.</a:t>
            </a:r>
            <a:r>
              <a:rPr b="1" i="1" lang="id" sz="1800"/>
              <a:t>701024</a:t>
            </a:r>
            <a:r>
              <a:rPr lang="id" sz="1800"/>
              <a:t> detik</a:t>
            </a:r>
            <a:endParaRPr sz="1800"/>
          </a:p>
          <a:p>
            <a:pPr indent="0" lvl="0" marL="4572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id" sz="1800">
                <a:solidFill>
                  <a:srgbClr val="24292F"/>
                </a:solidFill>
                <a:highlight>
                  <a:srgbClr val="FFFFFF"/>
                </a:highlight>
              </a:rPr>
              <a:t>Kp = </a:t>
            </a:r>
            <a:r>
              <a:rPr lang="id" sz="1800">
                <a:solidFill>
                  <a:srgbClr val="24292F"/>
                </a:solidFill>
                <a:highlight>
                  <a:srgbClr val="FFFFFF"/>
                </a:highlight>
              </a:rPr>
              <a:t>853.3161</a:t>
            </a:r>
            <a:r>
              <a:rPr b="1" lang="id" sz="1800">
                <a:solidFill>
                  <a:srgbClr val="24292F"/>
                </a:solidFill>
                <a:highlight>
                  <a:srgbClr val="FFFFFF"/>
                </a:highlight>
              </a:rPr>
              <a:t>		Ki = </a:t>
            </a:r>
            <a:r>
              <a:rPr lang="id" sz="1800">
                <a:solidFill>
                  <a:srgbClr val="24292F"/>
                </a:solidFill>
                <a:highlight>
                  <a:srgbClr val="FFFFFF"/>
                </a:highlight>
              </a:rPr>
              <a:t>74.1078</a:t>
            </a:r>
            <a:r>
              <a:rPr b="1" lang="id" sz="1800">
                <a:solidFill>
                  <a:srgbClr val="24292F"/>
                </a:solidFill>
                <a:highlight>
                  <a:srgbClr val="FFFFFF"/>
                </a:highlight>
              </a:rPr>
              <a:t>		Kd = </a:t>
            </a:r>
            <a:r>
              <a:rPr lang="id" sz="1800">
                <a:solidFill>
                  <a:srgbClr val="24292F"/>
                </a:solidFill>
                <a:highlight>
                  <a:srgbClr val="FFFFFF"/>
                </a:highlight>
              </a:rPr>
              <a:t>2.4810e+03</a:t>
            </a:r>
            <a:endParaRPr sz="2500"/>
          </a:p>
          <a:p>
            <a:pPr indent="0" lvl="0" marL="0" rtl="0" algn="just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/>
          <p:nvPr>
            <p:ph type="title"/>
          </p:nvPr>
        </p:nvSpPr>
        <p:spPr>
          <a:xfrm>
            <a:off x="628650" y="143302"/>
            <a:ext cx="7886700" cy="593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3200">
                <a:solidFill>
                  <a:srgbClr val="1F4E79"/>
                </a:solidFill>
                <a:latin typeface="Arial"/>
                <a:ea typeface="Arial"/>
                <a:cs typeface="Arial"/>
                <a:sym typeface="Arial"/>
              </a:rPr>
              <a:t>Ziegler Nichols 1</a:t>
            </a:r>
            <a:endParaRPr sz="3200"/>
          </a:p>
        </p:txBody>
      </p:sp>
      <p:sp>
        <p:nvSpPr>
          <p:cNvPr id="136" name="Google Shape;136;p27"/>
          <p:cNvSpPr txBox="1"/>
          <p:nvPr>
            <p:ph idx="1" type="body"/>
          </p:nvPr>
        </p:nvSpPr>
        <p:spPr>
          <a:xfrm>
            <a:off x="628650" y="882400"/>
            <a:ext cx="3943200" cy="375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id"/>
              <a:t>Metode ini digunakan untuk sistem dengan bentuk respon “S”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id"/>
              <a:t>Langkah langkah menggunakan metode ZN1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AutoNum type="arabicPeriod"/>
            </a:pPr>
            <a:r>
              <a:rPr lang="id"/>
              <a:t>Tentukan Plant sistem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id"/>
              <a:t>Tentukan Tangent line pada plant sistem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id"/>
              <a:t>Tentukan nilai (L) delay time dan (T) Time Constant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id"/>
              <a:t>Tentukan nilai PID dari control sistem</a:t>
            </a:r>
            <a:endParaRPr/>
          </a:p>
        </p:txBody>
      </p:sp>
      <p:pic>
        <p:nvPicPr>
          <p:cNvPr id="137" name="Google Shape;1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250" y="882402"/>
            <a:ext cx="4267350" cy="266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/>
          <p:nvPr>
            <p:ph type="title"/>
          </p:nvPr>
        </p:nvSpPr>
        <p:spPr>
          <a:xfrm>
            <a:off x="628650" y="143302"/>
            <a:ext cx="7886700" cy="593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3200">
                <a:solidFill>
                  <a:srgbClr val="1F4E79"/>
                </a:solidFill>
                <a:latin typeface="Arial"/>
                <a:ea typeface="Arial"/>
                <a:cs typeface="Arial"/>
                <a:sym typeface="Arial"/>
              </a:rPr>
              <a:t>Ziegler Nichols 1</a:t>
            </a:r>
            <a:endParaRPr sz="3200"/>
          </a:p>
        </p:txBody>
      </p:sp>
      <p:sp>
        <p:nvSpPr>
          <p:cNvPr id="143" name="Google Shape;143;p28"/>
          <p:cNvSpPr txBox="1"/>
          <p:nvPr>
            <p:ph idx="1" type="body"/>
          </p:nvPr>
        </p:nvSpPr>
        <p:spPr>
          <a:xfrm>
            <a:off x="628650" y="882400"/>
            <a:ext cx="3943200" cy="375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id"/>
              <a:t>Nilai PID dapat ditentukan dengan rumus berikut:</a:t>
            </a:r>
            <a:endParaRPr/>
          </a:p>
        </p:txBody>
      </p:sp>
      <p:pic>
        <p:nvPicPr>
          <p:cNvPr id="144" name="Google Shape;1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912" y="1780400"/>
            <a:ext cx="5656174" cy="226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>
            <p:ph type="title"/>
          </p:nvPr>
        </p:nvSpPr>
        <p:spPr>
          <a:xfrm>
            <a:off x="628650" y="143302"/>
            <a:ext cx="7886700" cy="593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Hasil Tuning dengan ZN1</a:t>
            </a:r>
            <a:endParaRPr/>
          </a:p>
        </p:txBody>
      </p:sp>
      <p:sp>
        <p:nvSpPr>
          <p:cNvPr id="150" name="Google Shape;150;p29"/>
          <p:cNvSpPr txBox="1"/>
          <p:nvPr>
            <p:ph idx="1" type="body"/>
          </p:nvPr>
        </p:nvSpPr>
        <p:spPr>
          <a:xfrm>
            <a:off x="628650" y="882399"/>
            <a:ext cx="7886700" cy="375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id"/>
              <a:t>Waktu tuning:  0.455767 - 0.065802 detik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id"/>
              <a:t>Control P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id"/>
              <a:t>Kp = 140.9417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id"/>
              <a:t>Control PI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id"/>
              <a:t>Kp = 126.8475	Ki= 711.9513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id"/>
              <a:t>Control PID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/>
              <a:t>Kp = 169.1300	Ki= 1.5821e+03		Kd = 4.5201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